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cdbab09e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cdbab09e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cdbab09e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cdbab09e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cdbab09e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cdbab09e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cdbab09e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cdbab09e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cdbab09e0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cdbab09e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cdbab09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cdbab09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cdbab09e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cdbab09e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cdbab09e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cdbab09e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cdbab09e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cdbab09e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cdbab09e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cdbab09e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cdbab09e0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cdbab09e0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cdbab09e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cdbab09e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cdbab09e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cdbab09e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2918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West Nile Virus </a:t>
            </a:r>
            <a:endParaRPr sz="48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75"/>
            <a:ext cx="3663300" cy="11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 Chew 			      Qiu Jing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Malai					      Ginn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34337" l="32192" r="31188" t="31863"/>
          <a:stretch/>
        </p:blipFill>
        <p:spPr>
          <a:xfrm>
            <a:off x="3868625" y="1733925"/>
            <a:ext cx="434451" cy="2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b="69451" l="65790" r="0" t="0"/>
          <a:stretch/>
        </p:blipFill>
        <p:spPr>
          <a:xfrm>
            <a:off x="6099300" y="2571750"/>
            <a:ext cx="449052" cy="2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5">
            <a:alphaModFix/>
          </a:blip>
          <a:srcRect b="0" l="32321" r="32946" t="64935"/>
          <a:stretch/>
        </p:blipFill>
        <p:spPr>
          <a:xfrm>
            <a:off x="2656275" y="2144778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 rotWithShape="1">
          <a:blip r:embed="rId5">
            <a:alphaModFix/>
          </a:blip>
          <a:srcRect b="34333" l="0" r="67954" t="32583"/>
          <a:stretch/>
        </p:blipFill>
        <p:spPr>
          <a:xfrm>
            <a:off x="4799025" y="2772200"/>
            <a:ext cx="388425" cy="2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5">
            <a:alphaModFix/>
          </a:blip>
          <a:srcRect b="0" l="32321" r="32946" t="64935"/>
          <a:stretch/>
        </p:blipFill>
        <p:spPr>
          <a:xfrm>
            <a:off x="5590200" y="1069578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5">
            <a:alphaModFix/>
          </a:blip>
          <a:srcRect b="0" l="32321" r="32946" t="64935"/>
          <a:stretch/>
        </p:blipFill>
        <p:spPr>
          <a:xfrm>
            <a:off x="1298375" y="3848128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5">
            <a:alphaModFix/>
          </a:blip>
          <a:srcRect b="0" l="32321" r="32946" t="64935"/>
          <a:stretch/>
        </p:blipFill>
        <p:spPr>
          <a:xfrm>
            <a:off x="4303075" y="4054553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34337" l="32192" r="31188" t="31863"/>
          <a:stretch/>
        </p:blipFill>
        <p:spPr>
          <a:xfrm>
            <a:off x="8527425" y="138175"/>
            <a:ext cx="434451" cy="2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34337" l="32192" r="31188" t="31863"/>
          <a:stretch/>
        </p:blipFill>
        <p:spPr>
          <a:xfrm>
            <a:off x="1632750" y="2772200"/>
            <a:ext cx="434451" cy="2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5">
            <a:alphaModFix/>
          </a:blip>
          <a:srcRect b="34333" l="0" r="67954" t="32583"/>
          <a:stretch/>
        </p:blipFill>
        <p:spPr>
          <a:xfrm>
            <a:off x="654800" y="4727150"/>
            <a:ext cx="388425" cy="2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5">
            <a:alphaModFix/>
          </a:blip>
          <a:srcRect b="34333" l="0" r="67954" t="32583"/>
          <a:stretch/>
        </p:blipFill>
        <p:spPr>
          <a:xfrm>
            <a:off x="1043225" y="4832950"/>
            <a:ext cx="388425" cy="2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5">
            <a:alphaModFix/>
          </a:blip>
          <a:srcRect b="34333" l="0" r="67954" t="32583"/>
          <a:stretch/>
        </p:blipFill>
        <p:spPr>
          <a:xfrm>
            <a:off x="302175" y="4832950"/>
            <a:ext cx="388425" cy="2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5">
            <a:alphaModFix/>
          </a:blip>
          <a:srcRect b="34333" l="0" r="67954" t="32583"/>
          <a:stretch/>
        </p:blipFill>
        <p:spPr>
          <a:xfrm>
            <a:off x="959600" y="4526925"/>
            <a:ext cx="388425" cy="2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 rotWithShape="1">
          <a:blip r:embed="rId5">
            <a:alphaModFix/>
          </a:blip>
          <a:srcRect b="34333" l="0" r="67954" t="32583"/>
          <a:stretch/>
        </p:blipFill>
        <p:spPr>
          <a:xfrm>
            <a:off x="1391700" y="4832950"/>
            <a:ext cx="388425" cy="2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 rotWithShape="1">
          <a:blip r:embed="rId5">
            <a:alphaModFix/>
          </a:blip>
          <a:srcRect b="0" l="32321" r="32946" t="64935"/>
          <a:stretch/>
        </p:blipFill>
        <p:spPr>
          <a:xfrm>
            <a:off x="690600" y="667353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 rotWithShape="1">
          <a:blip r:embed="rId4">
            <a:alphaModFix/>
          </a:blip>
          <a:srcRect b="69451" l="65790" r="0" t="0"/>
          <a:stretch/>
        </p:blipFill>
        <p:spPr>
          <a:xfrm>
            <a:off x="7440450" y="2839075"/>
            <a:ext cx="449052" cy="2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5">
            <a:alphaModFix/>
          </a:blip>
          <a:srcRect b="0" l="32321" r="32946" t="64935"/>
          <a:stretch/>
        </p:blipFill>
        <p:spPr>
          <a:xfrm>
            <a:off x="7213700" y="4054553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 rotWithShape="1">
          <a:blip r:embed="rId5">
            <a:alphaModFix/>
          </a:blip>
          <a:srcRect b="0" l="32321" r="32946" t="64935"/>
          <a:stretch/>
        </p:blipFill>
        <p:spPr>
          <a:xfrm>
            <a:off x="7537025" y="1331003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5">
            <a:alphaModFix/>
          </a:blip>
          <a:srcRect b="34333" l="0" r="67954" t="32583"/>
          <a:stretch/>
        </p:blipFill>
        <p:spPr>
          <a:xfrm>
            <a:off x="266375" y="4626150"/>
            <a:ext cx="388425" cy="2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5">
            <a:alphaModFix/>
          </a:blip>
          <a:srcRect b="34333" l="0" r="67954" t="32583"/>
          <a:stretch/>
        </p:blipFill>
        <p:spPr>
          <a:xfrm>
            <a:off x="654800" y="4459825"/>
            <a:ext cx="388425" cy="2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255550" y="3239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Classification Report</a:t>
            </a: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1573413" y="1047775"/>
            <a:ext cx="1379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Extra Trees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-502" l="0" r="0" t="0"/>
          <a:stretch/>
        </p:blipFill>
        <p:spPr>
          <a:xfrm>
            <a:off x="458283" y="1528075"/>
            <a:ext cx="3609974" cy="324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5678150" y="1047775"/>
            <a:ext cx="2265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Gradient Boosting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750" y="1476150"/>
            <a:ext cx="3684388" cy="33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>
            <a:off x="2278875" y="1528075"/>
            <a:ext cx="449400" cy="7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6940875" y="1476150"/>
            <a:ext cx="449400" cy="7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2"/>
          <p:cNvCxnSpPr/>
          <p:nvPr/>
        </p:nvCxnSpPr>
        <p:spPr>
          <a:xfrm flipH="1">
            <a:off x="4565000" y="1367400"/>
            <a:ext cx="10500" cy="3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Classification Report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684025" y="1192350"/>
            <a:ext cx="3315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Logistic Regression</a:t>
            </a:r>
            <a:endParaRPr u="sng"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696700"/>
            <a:ext cx="3081050" cy="28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903" y="1620500"/>
            <a:ext cx="3119515" cy="294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5380300" y="1140000"/>
            <a:ext cx="3166800" cy="3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Random Forest</a:t>
            </a:r>
            <a:endParaRPr u="sng"/>
          </a:p>
        </p:txBody>
      </p:sp>
      <p:sp>
        <p:nvSpPr>
          <p:cNvPr id="176" name="Google Shape;176;p23"/>
          <p:cNvSpPr/>
          <p:nvPr/>
        </p:nvSpPr>
        <p:spPr>
          <a:xfrm>
            <a:off x="2213900" y="1620500"/>
            <a:ext cx="449400" cy="65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6911300" y="1543325"/>
            <a:ext cx="449400" cy="7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3"/>
          <p:cNvCxnSpPr/>
          <p:nvPr/>
        </p:nvCxnSpPr>
        <p:spPr>
          <a:xfrm flipH="1">
            <a:off x="4565000" y="1367400"/>
            <a:ext cx="10500" cy="3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7808" y="1367400"/>
            <a:ext cx="615617" cy="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46907" l="0" r="21383" t="0"/>
          <a:stretch/>
        </p:blipFill>
        <p:spPr>
          <a:xfrm>
            <a:off x="3910975" y="433026"/>
            <a:ext cx="1996342" cy="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675" y="76200"/>
            <a:ext cx="650875" cy="6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300" y="22566"/>
            <a:ext cx="650875" cy="70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1425" y="89700"/>
            <a:ext cx="689750" cy="69883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311700" y="1225225"/>
            <a:ext cx="48927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Tree Classifier as our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Importantly, we need to be more cautious during rainy seasons such as </a:t>
            </a:r>
            <a:r>
              <a:rPr lang="en" u="sng"/>
              <a:t>spring </a:t>
            </a:r>
            <a:r>
              <a:rPr lang="en"/>
              <a:t>(month) ; or after </a:t>
            </a:r>
            <a:r>
              <a:rPr lang="en" u="sng"/>
              <a:t>wet weather</a:t>
            </a:r>
            <a:r>
              <a:rPr lang="en"/>
              <a:t> (code)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decrease cost and increase Spray potency period; Spray during </a:t>
            </a:r>
            <a:r>
              <a:rPr lang="en" u="sng"/>
              <a:t>Monday </a:t>
            </a:r>
            <a:r>
              <a:rPr lang="en"/>
              <a:t>and </a:t>
            </a:r>
            <a:r>
              <a:rPr lang="en" u="sng"/>
              <a:t>Thursday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DNA engineering of </a:t>
            </a:r>
            <a:r>
              <a:rPr lang="en" u="sng"/>
              <a:t>Culex Restuans</a:t>
            </a:r>
            <a:r>
              <a:rPr lang="en"/>
              <a:t> and</a:t>
            </a:r>
            <a:br>
              <a:rPr lang="en"/>
            </a:br>
            <a:r>
              <a:rPr lang="en" u="sng"/>
              <a:t>Culex Pipiens</a:t>
            </a:r>
            <a:r>
              <a:rPr lang="en"/>
              <a:t> to prevent mosquito from</a:t>
            </a:r>
            <a:br>
              <a:rPr lang="en"/>
            </a:br>
            <a:r>
              <a:rPr lang="en"/>
              <a:t>reproducing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 txBox="1"/>
          <p:nvPr>
            <p:ph type="title"/>
          </p:nvPr>
        </p:nvSpPr>
        <p:spPr>
          <a:xfrm>
            <a:off x="311700" y="2418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2350" y="671650"/>
            <a:ext cx="689740" cy="7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6575" y="644471"/>
            <a:ext cx="650875" cy="73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5032" y="1451850"/>
            <a:ext cx="4262616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395325" y="1016025"/>
            <a:ext cx="2388000" cy="243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1C4587"/>
                </a:solidFill>
              </a:rPr>
              <a:t>Prevention</a:t>
            </a:r>
            <a:r>
              <a:rPr lang="en"/>
              <a:t> </a:t>
            </a:r>
            <a:r>
              <a:rPr lang="en" sz="3600"/>
              <a:t>is better than cure… </a:t>
            </a:r>
            <a:endParaRPr sz="3600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000" y="97800"/>
            <a:ext cx="6507500" cy="49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b="4498" l="0" r="0" t="0"/>
          <a:stretch/>
        </p:blipFill>
        <p:spPr>
          <a:xfrm>
            <a:off x="5723400" y="1088775"/>
            <a:ext cx="2716825" cy="36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195" y="1210538"/>
            <a:ext cx="4835225" cy="321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</a:t>
            </a:r>
            <a:r>
              <a:rPr lang="en"/>
              <a:t> </a:t>
            </a:r>
            <a:r>
              <a:rPr lang="en"/>
              <a:t>Cleaning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Engineering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Selection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0" l="32321" r="32946" t="64935"/>
          <a:stretch/>
        </p:blipFill>
        <p:spPr>
          <a:xfrm>
            <a:off x="379775" y="1507165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0" l="32321" r="32946" t="64935"/>
          <a:stretch/>
        </p:blipFill>
        <p:spPr>
          <a:xfrm>
            <a:off x="1899650" y="3470378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32321" r="32946" t="64935"/>
          <a:stretch/>
        </p:blipFill>
        <p:spPr>
          <a:xfrm>
            <a:off x="73725" y="1041478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32321" r="32946" t="64935"/>
          <a:stretch/>
        </p:blipFill>
        <p:spPr>
          <a:xfrm>
            <a:off x="2572600" y="2993478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32321" r="32946" t="64935"/>
          <a:stretch/>
        </p:blipFill>
        <p:spPr>
          <a:xfrm>
            <a:off x="1272075" y="4225828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32321" r="32946" t="64935"/>
          <a:stretch/>
        </p:blipFill>
        <p:spPr>
          <a:xfrm>
            <a:off x="422175" y="3911565"/>
            <a:ext cx="388425" cy="261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775" y="315925"/>
            <a:ext cx="5351224" cy="43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Fill forward for weather data in station 2</a:t>
            </a:r>
            <a:br>
              <a:rPr lang="en"/>
            </a:br>
            <a:r>
              <a:rPr lang="en"/>
              <a:t>from station 1 since it is correlated data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Replaced ‘M’:missing and ‘T’:trace to 0</a:t>
            </a:r>
            <a:endParaRPr/>
          </a:p>
        </p:txBody>
      </p:sp>
      <p:sp>
        <p:nvSpPr>
          <p:cNvPr id="102" name="Google Shape;102;p15"/>
          <p:cNvSpPr txBox="1"/>
          <p:nvPr>
            <p:ph type="title"/>
          </p:nvPr>
        </p:nvSpPr>
        <p:spPr>
          <a:xfrm>
            <a:off x="249350" y="261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Data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399" y="0"/>
            <a:ext cx="33006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125" y="30228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11700" y="1225225"/>
            <a:ext cx="3645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Correlation Heatmap</a:t>
            </a:r>
            <a:endParaRPr/>
          </a:p>
        </p:txBody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249350" y="2613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2816500" y="2688100"/>
            <a:ext cx="46218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425" y="142075"/>
            <a:ext cx="5789073" cy="4859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Creating weather conditions </a:t>
            </a:r>
            <a:br>
              <a:rPr lang="en"/>
            </a:br>
            <a:r>
              <a:rPr lang="en"/>
              <a:t>that result in water puddles for mosquitos to</a:t>
            </a:r>
            <a:br>
              <a:rPr lang="en"/>
            </a:br>
            <a:r>
              <a:rPr lang="en"/>
              <a:t>breed.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048" y="2979023"/>
            <a:ext cx="4963675" cy="17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850" y="2979025"/>
            <a:ext cx="2958900" cy="16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100" y="855663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11700" y="1225225"/>
            <a:ext cx="34638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Created weather data based on distance </a:t>
            </a:r>
            <a:r>
              <a:rPr lang="en"/>
              <a:t>(euclidean)</a:t>
            </a:r>
            <a:r>
              <a:rPr lang="en"/>
              <a:t> from weather station at airport </a:t>
            </a:r>
            <a:endParaRPr/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315925"/>
            <a:ext cx="35568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00" y="2784866"/>
            <a:ext cx="4058099" cy="193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4205" t="0"/>
          <a:stretch/>
        </p:blipFill>
        <p:spPr>
          <a:xfrm>
            <a:off x="4286700" y="0"/>
            <a:ext cx="48720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5291125" y="757525"/>
            <a:ext cx="9096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Station 1 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7390975" y="3887200"/>
            <a:ext cx="992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Station 2 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5470275" y="1241900"/>
            <a:ext cx="3047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3. Return the day of the </a:t>
            </a:r>
            <a:br>
              <a:rPr lang="en"/>
            </a:br>
            <a:r>
              <a:rPr lang="en"/>
              <a:t>week based on date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75" y="594900"/>
            <a:ext cx="4678725" cy="36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400" y="2428875"/>
            <a:ext cx="22479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(RFE Method)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64355" l="0" r="0" t="0"/>
          <a:stretch/>
        </p:blipFill>
        <p:spPr>
          <a:xfrm>
            <a:off x="437925" y="1694063"/>
            <a:ext cx="5160250" cy="175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47243" t="34988"/>
          <a:stretch/>
        </p:blipFill>
        <p:spPr>
          <a:xfrm>
            <a:off x="5828050" y="1094625"/>
            <a:ext cx="2918235" cy="343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38556" l="0" r="45515" t="0"/>
          <a:stretch/>
        </p:blipFill>
        <p:spPr>
          <a:xfrm>
            <a:off x="2904900" y="391575"/>
            <a:ext cx="5888723" cy="244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60608"/>
          <a:stretch/>
        </p:blipFill>
        <p:spPr>
          <a:xfrm>
            <a:off x="80637" y="3094167"/>
            <a:ext cx="8982722" cy="139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b="34333" l="0" r="67954" t="32583"/>
          <a:stretch/>
        </p:blipFill>
        <p:spPr>
          <a:xfrm>
            <a:off x="8685100" y="4744725"/>
            <a:ext cx="388425" cy="2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